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96" r:id="rId3"/>
    <p:sldId id="291" r:id="rId4"/>
    <p:sldId id="259" r:id="rId5"/>
    <p:sldId id="260" r:id="rId6"/>
    <p:sldId id="261" r:id="rId7"/>
    <p:sldId id="262" r:id="rId8"/>
    <p:sldId id="292" r:id="rId9"/>
    <p:sldId id="282" r:id="rId10"/>
    <p:sldId id="283" r:id="rId11"/>
    <p:sldId id="299" r:id="rId12"/>
    <p:sldId id="300" r:id="rId13"/>
    <p:sldId id="289" r:id="rId14"/>
    <p:sldId id="288" r:id="rId15"/>
    <p:sldId id="302" r:id="rId16"/>
    <p:sldId id="265" r:id="rId17"/>
    <p:sldId id="264" r:id="rId18"/>
    <p:sldId id="272" r:id="rId19"/>
    <p:sldId id="294" r:id="rId20"/>
    <p:sldId id="267" r:id="rId21"/>
    <p:sldId id="268" r:id="rId22"/>
    <p:sldId id="308" r:id="rId23"/>
    <p:sldId id="306" r:id="rId24"/>
    <p:sldId id="307" r:id="rId25"/>
    <p:sldId id="269" r:id="rId26"/>
    <p:sldId id="271" r:id="rId27"/>
    <p:sldId id="273" r:id="rId28"/>
    <p:sldId id="274" r:id="rId29"/>
    <p:sldId id="275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660"/>
  </p:normalViewPr>
  <p:slideViewPr>
    <p:cSldViewPr>
      <p:cViewPr varScale="1">
        <p:scale>
          <a:sx n="83" d="100"/>
          <a:sy n="83" d="100"/>
        </p:scale>
        <p:origin x="160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BE20E-DE6B-4782-BC90-BC408BFCFCEF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735F7-6F4E-4A15-BD9F-5745E943E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4.svg"/><Relationship Id="rId18" Type="http://schemas.openxmlformats.org/officeDocument/2006/relationships/image" Target="../media/image39.svg"/><Relationship Id="rId26" Type="http://schemas.openxmlformats.org/officeDocument/2006/relationships/image" Target="../media/image39.png"/><Relationship Id="rId3" Type="http://schemas.openxmlformats.org/officeDocument/2006/relationships/image" Target="../media/image22.png"/><Relationship Id="rId21" Type="http://schemas.openxmlformats.org/officeDocument/2006/relationships/image" Target="../media/image36.png"/><Relationship Id="rId7" Type="http://schemas.openxmlformats.org/officeDocument/2006/relationships/image" Target="../media/image28.sv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38.png"/><Relationship Id="rId2" Type="http://schemas.openxmlformats.org/officeDocument/2006/relationships/image" Target="../media/image21.png"/><Relationship Id="rId16" Type="http://schemas.openxmlformats.org/officeDocument/2006/relationships/image" Target="../media/image32.jp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24" Type="http://schemas.openxmlformats.org/officeDocument/2006/relationships/image" Target="../media/image45.sv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23" Type="http://schemas.openxmlformats.org/officeDocument/2006/relationships/image" Target="../media/image37.png"/><Relationship Id="rId28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0.jpeg"/><Relationship Id="rId22" Type="http://schemas.openxmlformats.org/officeDocument/2006/relationships/image" Target="../media/image43.svg"/><Relationship Id="rId27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1.jpeg"/><Relationship Id="rId18" Type="http://schemas.openxmlformats.org/officeDocument/2006/relationships/image" Target="../media/image55.png"/><Relationship Id="rId26" Type="http://schemas.openxmlformats.org/officeDocument/2006/relationships/image" Target="../media/image60.png"/><Relationship Id="rId3" Type="http://schemas.openxmlformats.org/officeDocument/2006/relationships/image" Target="../media/image43.png"/><Relationship Id="rId21" Type="http://schemas.openxmlformats.org/officeDocument/2006/relationships/image" Target="../media/image69.svg"/><Relationship Id="rId7" Type="http://schemas.openxmlformats.org/officeDocument/2006/relationships/image" Target="../media/image46.jpeg"/><Relationship Id="rId12" Type="http://schemas.openxmlformats.org/officeDocument/2006/relationships/image" Target="../media/image60.svg"/><Relationship Id="rId17" Type="http://schemas.openxmlformats.org/officeDocument/2006/relationships/image" Target="../media/image65.svg"/><Relationship Id="rId25" Type="http://schemas.openxmlformats.org/officeDocument/2006/relationships/image" Target="../media/image59.png"/><Relationship Id="rId2" Type="http://schemas.openxmlformats.org/officeDocument/2006/relationships/image" Target="../media/image42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72.svg"/><Relationship Id="rId5" Type="http://schemas.openxmlformats.org/officeDocument/2006/relationships/image" Target="../media/image53.svg"/><Relationship Id="rId15" Type="http://schemas.openxmlformats.org/officeDocument/2006/relationships/image" Target="../media/image53.jpeg"/><Relationship Id="rId23" Type="http://schemas.openxmlformats.org/officeDocument/2006/relationships/image" Target="../media/image58.png"/><Relationship Id="rId10" Type="http://schemas.openxmlformats.org/officeDocument/2006/relationships/image" Target="../media/image49.png"/><Relationship Id="rId19" Type="http://schemas.openxmlformats.org/officeDocument/2006/relationships/image" Target="../media/image67.svg"/><Relationship Id="rId4" Type="http://schemas.openxmlformats.org/officeDocument/2006/relationships/image" Target="../media/image44.png"/><Relationship Id="rId9" Type="http://schemas.openxmlformats.org/officeDocument/2006/relationships/image" Target="../media/image48.jpeg"/><Relationship Id="rId14" Type="http://schemas.openxmlformats.org/officeDocument/2006/relationships/image" Target="../media/image52.jpeg"/><Relationship Id="rId22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3810813"/>
            <a:ext cx="86868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Department of</a:t>
            </a:r>
          </a:p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Electronics &amp; Communication Engineering</a:t>
            </a:r>
          </a:p>
          <a:p>
            <a:pPr algn="ctr"/>
            <a:r>
              <a:rPr lang="en-US" sz="2000" b="1" dirty="0"/>
              <a:t>(</a:t>
            </a:r>
            <a:r>
              <a:rPr lang="en-US" sz="2000" b="1" dirty="0" err="1"/>
              <a:t>Estd</a:t>
            </a:r>
            <a:r>
              <a:rPr lang="en-US" sz="2000" b="1" dirty="0"/>
              <a:t>. 2001)</a:t>
            </a:r>
          </a:p>
          <a:p>
            <a:pPr algn="ctr"/>
            <a:endParaRPr lang="en-US" sz="3500" b="1" dirty="0"/>
          </a:p>
          <a:p>
            <a:pPr algn="ctr"/>
            <a:r>
              <a:rPr lang="en-US" sz="2000" b="1" dirty="0"/>
              <a:t>Accredited by NAAC with ‘A’ Grade, Accredited by NBA – TIER I</a:t>
            </a:r>
          </a:p>
        </p:txBody>
      </p:sp>
      <p:pic>
        <p:nvPicPr>
          <p:cNvPr id="6" name="Picture 5" descr="E:\BSMOHAN\college logo\NHCE college Logo for PPT_knowledge_par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260648"/>
            <a:ext cx="7391400" cy="170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76" y="2327426"/>
            <a:ext cx="7026249" cy="11735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CISCO – CENTRE OF EXCELLENCE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943600"/>
          </a:xfrm>
        </p:spPr>
      </p:pic>
    </p:spTree>
    <p:extLst>
      <p:ext uri="{BB962C8B-B14F-4D97-AF65-F5344CB8AC3E}">
        <p14:creationId xmlns:p14="http://schemas.microsoft.com/office/powerpoint/2010/main" val="410266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CAPGEMINI – VLSI CENTRE OF EXCELLENCE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8" b="-9578"/>
          <a:stretch/>
        </p:blipFill>
        <p:spPr>
          <a:xfrm>
            <a:off x="0" y="633041"/>
            <a:ext cx="9144000" cy="6828407"/>
          </a:xfrm>
        </p:spPr>
      </p:pic>
    </p:spTree>
    <p:extLst>
      <p:ext uri="{BB962C8B-B14F-4D97-AF65-F5344CB8AC3E}">
        <p14:creationId xmlns:p14="http://schemas.microsoft.com/office/powerpoint/2010/main" val="28351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CAPGEMINI – 5G CENTRE OF EXCELLENCE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69650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96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DEPARTMENT OF ECE : HDL LAB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F:\Lab Photos\DSC_508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2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DEPARTMENT OF ECE : DSP LAB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94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DEPARTMENT OF ECE : COMMUNICATION LAB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</p:spPr>
      </p:pic>
    </p:spTree>
    <p:extLst>
      <p:ext uri="{BB962C8B-B14F-4D97-AF65-F5344CB8AC3E}">
        <p14:creationId xmlns:p14="http://schemas.microsoft.com/office/powerpoint/2010/main" val="94862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0" y="7540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ECE : EMBEDDED SYSTEM DESIGN LAB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F:\Sanjay\ECE\Lab_21-11-2016\selected\DSC_96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8055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001000" cy="48006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Well qualified Professors having many sponsored Projects,                    Research grants, SCI/SCOPUS Publications and Patents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Eight state-of-the-art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Labs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SMART Boards in all the Class rooms and Laboratories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Project / Internship based learning 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Highly matured Administrative environment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STRENGTHS OF THE DEPARTMENT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09528" y="1295400"/>
            <a:ext cx="5482952" cy="4800600"/>
          </a:xfrm>
        </p:spPr>
        <p:txBody>
          <a:bodyPr>
            <a:normAutofit fontScale="92500" lnSpcReduction="10000"/>
          </a:bodyPr>
          <a:lstStyle/>
          <a:p>
            <a:pPr algn="just"/>
            <a:endParaRPr lang="en-US" sz="2800" dirty="0"/>
          </a:p>
          <a:p>
            <a:pPr marL="0" indent="0" algn="just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itchFamily="18" charset="0"/>
              </a:rPr>
              <a:t>Aerobots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Club: To establish a dynamic and cutting-edge platform that fosters student curiosity and expertise in the fields of Unmanned Aerial Vehicle (UAV) &amp; Aviation technology, </a:t>
            </a:r>
          </a:p>
          <a:p>
            <a:pPr algn="just"/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EMSYS NEX GEN: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cultivate a vibrant student community of people passionate about exploring the world of embedded systems and IOT.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609600" y="565810"/>
            <a:ext cx="822960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STUDENT CLUB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ACTIVITIES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26" name="Picture 2" descr="https://newhorizoncollegeofengineering.in/wp-content/uploads/2023/12/emsysclu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8" y="4293096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newhorizoncollegeofengineering.in/wp-content/uploads/2023/12/aerobotsclu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8" y="2000250"/>
            <a:ext cx="2857500" cy="1428750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62200" y="1295400"/>
            <a:ext cx="6553200" cy="480060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IEEE – Students Chapter</a:t>
            </a: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MTS –Marine Technology Society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IETE - The Institution of Electronics and Telecommunication Engineers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ISTE - The Indian Society for Technical Education (ISTE)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IEI - The Institution of Engineers (India)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609600" y="476672"/>
            <a:ext cx="822960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Times New Roman" pitchFamily="18" charset="0"/>
                <a:ea typeface="+mj-ea"/>
                <a:cs typeface="Times New Roman" pitchFamily="18" charset="0"/>
              </a:rPr>
              <a:t>PROFESSIONAL MEMBERSHIP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0" y="1149675"/>
            <a:ext cx="1303901" cy="7334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3" y="5207117"/>
            <a:ext cx="1409700" cy="14097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8" y="2057284"/>
            <a:ext cx="1498601" cy="669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4" y="3911601"/>
            <a:ext cx="1193799" cy="11937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1" y="2900466"/>
            <a:ext cx="1109203" cy="9094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0107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4648200" y="685800"/>
            <a:ext cx="431800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Profound experience of more than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37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years in the field of Electronics &amp; Communication Engineering.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Served for more than 17 years in Telecom industries, being involved in the design and development of communication products.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 research profile has acclaimed an h-index of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‘10’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with more than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310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citations.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He has published more than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65 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technical articles in SCOPUS as well as </a:t>
            </a:r>
            <a:r>
              <a:rPr lang="en-IN" sz="1600" dirty="0" err="1">
                <a:latin typeface="Times New Roman" pitchFamily="18" charset="0"/>
                <a:cs typeface="Times New Roman" pitchFamily="18" charset="0"/>
              </a:rPr>
              <a:t>WoS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 indexed journals as well as conferences.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 has authored a book, edited a book (CRC Press, Taylor &amp; Francis), and has published a book chapter, and one Souvenir article.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Reviewer for many reputed international journals such as JOFI, IJCTA, CSSP, IET-CDS, JBMT, IJCDS and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Automatika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lvl="0" indent="-285750" algn="just">
              <a:buFont typeface="Arial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He was honored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with “Long Service Award” in 2018 at New Horizon College of Engineering, in appreciation for his passion, dedication and contribution.</a:t>
            </a:r>
          </a:p>
          <a:p>
            <a:pPr marL="285750" lvl="0" indent="-285750" algn="just">
              <a:buFont typeface="Arial" charset="0"/>
              <a:buChar char="•"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He is an active member of IEEE and has shared his teaching-learning resources in </a:t>
            </a:r>
            <a:r>
              <a:rPr lang="en-IN" sz="1600" dirty="0" err="1">
                <a:latin typeface="Times New Roman" pitchFamily="18" charset="0"/>
                <a:cs typeface="Times New Roman" pitchFamily="18" charset="0"/>
              </a:rPr>
              <a:t>Scribd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1600" dirty="0" err="1">
                <a:latin typeface="Times New Roman" pitchFamily="18" charset="0"/>
                <a:cs typeface="Times New Roman" pitchFamily="18" charset="0"/>
              </a:rPr>
              <a:t>Slideshare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, Academia etc.</a:t>
            </a:r>
          </a:p>
        </p:txBody>
      </p:sp>
      <p:sp>
        <p:nvSpPr>
          <p:cNvPr id="3075" name="Title 3"/>
          <p:cNvSpPr>
            <a:spLocks noGrp="1"/>
          </p:cNvSpPr>
          <p:nvPr>
            <p:ph type="title"/>
          </p:nvPr>
        </p:nvSpPr>
        <p:spPr>
          <a:xfrm>
            <a:off x="2209800" y="248"/>
            <a:ext cx="5029200" cy="769441"/>
          </a:xfrm>
        </p:spPr>
        <p:txBody>
          <a:bodyPr>
            <a:spAutoFit/>
          </a:bodyPr>
          <a:lstStyle/>
          <a:p>
            <a:r>
              <a:rPr lang="en-US" altLang="en-US" b="1" dirty="0" err="1">
                <a:latin typeface="Times New Roman" pitchFamily="18" charset="0"/>
                <a:cs typeface="Times New Roman" pitchFamily="18" charset="0"/>
              </a:rPr>
              <a:t>HoD’s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Profile</a:t>
            </a:r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304800" y="5715000"/>
            <a:ext cx="457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Aravinda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K.</a:t>
            </a:r>
          </a:p>
          <a:p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B.E., M.S.(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Engg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M.Tech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, Ph.D., SMIEEE </a:t>
            </a:r>
            <a:endParaRPr lang="en-IN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PROFESSIONAL\CURRICULAR\EVEN SEM - 22\HoD - ECE\SOFTCOPIES\HoD pics\DSC02979.JPG"/>
          <p:cNvPicPr>
            <a:picLocks noChangeAspect="1" noChangeArrowheads="1"/>
          </p:cNvPicPr>
          <p:nvPr/>
        </p:nvPicPr>
        <p:blipFill>
          <a:blip r:embed="rId2" cstate="print"/>
          <a:srcRect l="21886" t="25260" r="34376"/>
          <a:stretch>
            <a:fillRect/>
          </a:stretch>
        </p:blipFill>
        <p:spPr bwMode="auto">
          <a:xfrm>
            <a:off x="381000" y="951142"/>
            <a:ext cx="4114841" cy="4687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592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/>
          </a:bodyPr>
          <a:lstStyle/>
          <a:p>
            <a:pPr algn="just"/>
            <a:endParaRPr lang="en-US" sz="2800" b="1" dirty="0"/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Each student is assigned to a Faculty mentor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Mentoring details are entered in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Contineo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software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Parents are updated with SMS about the absenteeism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Progress is individually monitored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Certified Professional Counseling</a:t>
            </a:r>
          </a:p>
          <a:p>
            <a:pPr algn="just"/>
            <a:endParaRPr lang="en-US" sz="1800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STUDENT MENTORING &amp;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OTHER KEY DIFFERENTIATORS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Aptitude training practice by highly qualified  Industry Experts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Soft Skills training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Employability index Mapping Workshop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Training on facing the Interview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Training on Group discussion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Exclusive CV writing workshop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Comprehensive Technical training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Behavioral training and Personality development programs</a:t>
            </a:r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PLACEMENT THROUGH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VALUE-ADDED TRAINING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52746" y="188640"/>
            <a:ext cx="2883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IN" sz="2000" b="1" dirty="0" err="1"/>
              <a:t>Capgemini</a:t>
            </a:r>
            <a:endParaRPr lang="en-IN" sz="2000" dirty="0"/>
          </a:p>
          <a:p>
            <a:pPr fontAlgn="t"/>
            <a:r>
              <a:rPr lang="en-IN" sz="2000" b="1" dirty="0" err="1" smtClean="0"/>
              <a:t>ShopDeck</a:t>
            </a:r>
            <a:endParaRPr lang="en-IN" sz="2000" dirty="0"/>
          </a:p>
          <a:p>
            <a:pPr fontAlgn="t"/>
            <a:r>
              <a:rPr lang="en-IN" sz="2000" b="1" dirty="0"/>
              <a:t>KPIT</a:t>
            </a:r>
            <a:endParaRPr lang="en-IN" sz="2000" dirty="0"/>
          </a:p>
          <a:p>
            <a:pPr fontAlgn="t"/>
            <a:r>
              <a:rPr lang="en-IN" sz="2000" b="1" dirty="0"/>
              <a:t>SAP Labs India</a:t>
            </a:r>
            <a:endParaRPr lang="en-IN" sz="2000" dirty="0"/>
          </a:p>
          <a:p>
            <a:pPr fontAlgn="t"/>
            <a:r>
              <a:rPr lang="en-IN" sz="2000" b="1" dirty="0" smtClean="0"/>
              <a:t>Computacenter  </a:t>
            </a:r>
            <a:endParaRPr lang="en-IN" sz="2000" dirty="0"/>
          </a:p>
          <a:p>
            <a:pPr fontAlgn="t"/>
            <a:r>
              <a:rPr lang="en-IN" sz="2000" b="1" dirty="0"/>
              <a:t>ITC </a:t>
            </a:r>
            <a:r>
              <a:rPr lang="en-IN" sz="2000" b="1" dirty="0" err="1"/>
              <a:t>Infotech</a:t>
            </a:r>
            <a:endParaRPr lang="en-IN" sz="2000" dirty="0"/>
          </a:p>
          <a:p>
            <a:pPr fontAlgn="t"/>
            <a:r>
              <a:rPr lang="en-IN" sz="2000" b="1" dirty="0" err="1" smtClean="0"/>
              <a:t>Yuvipep</a:t>
            </a:r>
            <a:endParaRPr lang="en-IN" sz="2000" dirty="0"/>
          </a:p>
          <a:p>
            <a:pPr fontAlgn="t"/>
            <a:r>
              <a:rPr lang="en-IN" sz="2000" b="1" dirty="0"/>
              <a:t>L&amp;T Technology Services</a:t>
            </a:r>
            <a:endParaRPr lang="en-IN" sz="2000" dirty="0"/>
          </a:p>
          <a:p>
            <a:pPr fontAlgn="t"/>
            <a:r>
              <a:rPr lang="en-IN" sz="2000" b="1" dirty="0" err="1"/>
              <a:t>Cinepebble</a:t>
            </a:r>
            <a:endParaRPr lang="en-IN" sz="2000" dirty="0"/>
          </a:p>
          <a:p>
            <a:pPr fontAlgn="t"/>
            <a:r>
              <a:rPr lang="en-IN" sz="2000" b="1" dirty="0"/>
              <a:t>Ernst &amp; Young</a:t>
            </a:r>
            <a:endParaRPr lang="en-IN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3294270"/>
            <a:ext cx="29523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IN" b="1" dirty="0"/>
              <a:t>TCS</a:t>
            </a:r>
            <a:endParaRPr lang="en-IN" dirty="0"/>
          </a:p>
          <a:p>
            <a:pPr fontAlgn="t"/>
            <a:r>
              <a:rPr lang="en-IN" sz="2000" b="1" dirty="0" smtClean="0"/>
              <a:t>Visteon</a:t>
            </a:r>
            <a:endParaRPr lang="en-IN" sz="2000" dirty="0"/>
          </a:p>
          <a:p>
            <a:pPr fontAlgn="t"/>
            <a:r>
              <a:rPr lang="en-IN" sz="2000" b="1" dirty="0"/>
              <a:t>DXC Technology</a:t>
            </a:r>
            <a:endParaRPr lang="en-IN" sz="2000" dirty="0"/>
          </a:p>
          <a:p>
            <a:pPr fontAlgn="t"/>
            <a:r>
              <a:rPr lang="en-IN" sz="2000" b="1" dirty="0" err="1"/>
              <a:t>Micronel</a:t>
            </a:r>
            <a:r>
              <a:rPr lang="en-IN" sz="2000" b="1" dirty="0"/>
              <a:t> Global Engineers</a:t>
            </a:r>
            <a:endParaRPr lang="en-IN" sz="2000" dirty="0"/>
          </a:p>
          <a:p>
            <a:pPr fontAlgn="t"/>
            <a:r>
              <a:rPr lang="en-IN" sz="2000" b="1" dirty="0" smtClean="0"/>
              <a:t>Fractal.ai</a:t>
            </a:r>
            <a:endParaRPr lang="en-IN" sz="2000" dirty="0"/>
          </a:p>
          <a:p>
            <a:pPr fontAlgn="t"/>
            <a:r>
              <a:rPr lang="en-IN" sz="2000" b="1" dirty="0"/>
              <a:t>Oracle</a:t>
            </a:r>
            <a:endParaRPr lang="en-IN" sz="2000" dirty="0"/>
          </a:p>
          <a:p>
            <a:pPr fontAlgn="t"/>
            <a:r>
              <a:rPr lang="en-IN" sz="2000" b="1" dirty="0"/>
              <a:t>FINTELLIX</a:t>
            </a:r>
            <a:endParaRPr lang="en-IN" sz="2000" dirty="0"/>
          </a:p>
          <a:p>
            <a:pPr fontAlgn="t"/>
            <a:r>
              <a:rPr lang="en-IN" sz="2000" b="1" dirty="0"/>
              <a:t>Cubic Logics</a:t>
            </a:r>
            <a:endParaRPr lang="en-IN" sz="2000" dirty="0"/>
          </a:p>
          <a:p>
            <a:pPr fontAlgn="t"/>
            <a:r>
              <a:rPr lang="en-IN" sz="2000" b="1" dirty="0" err="1" smtClean="0"/>
              <a:t>Wimera</a:t>
            </a:r>
            <a:r>
              <a:rPr lang="en-IN" sz="2000" b="1" dirty="0" smtClean="0"/>
              <a:t> </a:t>
            </a:r>
            <a:endParaRPr lang="en-IN" sz="2000" dirty="0"/>
          </a:p>
          <a:p>
            <a:pPr fontAlgn="t"/>
            <a:r>
              <a:rPr lang="en-IN" sz="2000" b="1" dirty="0" err="1" smtClean="0"/>
              <a:t>Mathco</a:t>
            </a:r>
            <a:endParaRPr lang="en-IN" sz="2000" dirty="0"/>
          </a:p>
          <a:p>
            <a:pPr fontAlgn="t"/>
            <a:r>
              <a:rPr lang="en-IN" sz="2000" b="1" dirty="0" err="1"/>
              <a:t>SolarEdge</a:t>
            </a:r>
            <a:r>
              <a:rPr lang="en-IN" sz="2000" b="1" dirty="0"/>
              <a:t> Technologies</a:t>
            </a:r>
            <a:endParaRPr lang="en-IN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516216" y="188640"/>
            <a:ext cx="24482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IN" sz="2000" b="1" dirty="0"/>
              <a:t>Infosys</a:t>
            </a:r>
          </a:p>
          <a:p>
            <a:pPr fontAlgn="t"/>
            <a:r>
              <a:rPr lang="en-IN" sz="2000" b="1" dirty="0" smtClean="0"/>
              <a:t>Accenture</a:t>
            </a:r>
            <a:endParaRPr lang="en-IN" sz="2000" dirty="0"/>
          </a:p>
          <a:p>
            <a:pPr fontAlgn="t"/>
            <a:r>
              <a:rPr lang="en-IN" sz="2000" b="1" dirty="0" smtClean="0"/>
              <a:t>Visa</a:t>
            </a:r>
          </a:p>
          <a:p>
            <a:pPr fontAlgn="t"/>
            <a:r>
              <a:rPr lang="en-IN" sz="2000" b="1" dirty="0"/>
              <a:t>Siemens</a:t>
            </a:r>
            <a:endParaRPr lang="en-IN" sz="2000" dirty="0"/>
          </a:p>
          <a:p>
            <a:pPr fontAlgn="t"/>
            <a:r>
              <a:rPr lang="en-IN" sz="2000" b="1" dirty="0" smtClean="0"/>
              <a:t>Epsilon</a:t>
            </a:r>
            <a:endParaRPr lang="en-IN" sz="2000" dirty="0"/>
          </a:p>
          <a:p>
            <a:pPr fontAlgn="t"/>
            <a:r>
              <a:rPr lang="en-IN" sz="2000" b="1" dirty="0" err="1"/>
              <a:t>Spektra</a:t>
            </a:r>
            <a:r>
              <a:rPr lang="en-IN" sz="2000" b="1" dirty="0"/>
              <a:t> Systems</a:t>
            </a:r>
            <a:endParaRPr lang="en-IN" sz="2000" dirty="0"/>
          </a:p>
          <a:p>
            <a:pPr fontAlgn="t"/>
            <a:r>
              <a:rPr lang="en-IN" sz="2000" b="1" dirty="0"/>
              <a:t>IBM India</a:t>
            </a:r>
            <a:endParaRPr lang="en-IN" sz="2000" dirty="0"/>
          </a:p>
          <a:p>
            <a:pPr fontAlgn="t"/>
            <a:r>
              <a:rPr lang="en-IN" sz="2000" b="1" dirty="0" err="1" smtClean="0"/>
              <a:t>HealthAsyst</a:t>
            </a:r>
            <a:r>
              <a:rPr lang="en-IN" sz="2000" b="1" dirty="0" smtClean="0"/>
              <a:t>                      </a:t>
            </a:r>
            <a:r>
              <a:rPr lang="en-IN" sz="2000" b="1" dirty="0" err="1"/>
              <a:t>Oneadvanced</a:t>
            </a:r>
            <a:endParaRPr lang="en-IN" sz="2000" dirty="0"/>
          </a:p>
          <a:p>
            <a:pPr fontAlgn="t"/>
            <a:r>
              <a:rPr lang="en-IN" sz="2000" b="1" dirty="0"/>
              <a:t>Bulk Liquid Solutions</a:t>
            </a:r>
            <a:endParaRPr lang="en-IN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496962" y="2996952"/>
            <a:ext cx="23792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IN" sz="2000" b="1" dirty="0" smtClean="0"/>
              <a:t>Nokia</a:t>
            </a:r>
          </a:p>
          <a:p>
            <a:pPr fontAlgn="t"/>
            <a:r>
              <a:rPr lang="en-IN" sz="2000" b="1" dirty="0" smtClean="0"/>
              <a:t>Epicor </a:t>
            </a:r>
            <a:r>
              <a:rPr lang="en-IN" sz="2000" b="1" dirty="0"/>
              <a:t>Software </a:t>
            </a:r>
            <a:endParaRPr lang="en-IN" sz="2000" dirty="0"/>
          </a:p>
          <a:p>
            <a:pPr fontAlgn="t"/>
            <a:r>
              <a:rPr lang="en-IN" sz="2000" b="1" dirty="0" smtClean="0"/>
              <a:t>UNISYS</a:t>
            </a:r>
            <a:endParaRPr lang="en-IN" sz="2000" dirty="0"/>
          </a:p>
          <a:p>
            <a:pPr fontAlgn="t"/>
            <a:r>
              <a:rPr lang="en-IN" sz="2000" b="1" dirty="0" err="1"/>
              <a:t>Newjaisa</a:t>
            </a:r>
            <a:endParaRPr lang="en-IN" sz="2000" dirty="0"/>
          </a:p>
          <a:p>
            <a:pPr fontAlgn="t"/>
            <a:r>
              <a:rPr lang="en-IN" sz="2000" b="1" dirty="0" err="1"/>
              <a:t>Zepto</a:t>
            </a:r>
            <a:r>
              <a:rPr lang="en-IN" sz="2000" b="1" dirty="0"/>
              <a:t>                         Yokogawa</a:t>
            </a:r>
            <a:endParaRPr lang="en-IN" sz="2000" dirty="0"/>
          </a:p>
          <a:p>
            <a:pPr fontAlgn="t"/>
            <a:r>
              <a:rPr lang="en-IN" sz="2000" b="1" dirty="0"/>
              <a:t>LTI </a:t>
            </a:r>
            <a:r>
              <a:rPr lang="en-IN" sz="2000" b="1" dirty="0" err="1"/>
              <a:t>Mindtree</a:t>
            </a:r>
            <a:endParaRPr lang="en-IN" sz="2000" dirty="0"/>
          </a:p>
          <a:p>
            <a:pPr fontAlgn="t"/>
            <a:r>
              <a:rPr lang="en-IN" sz="2000" b="1" dirty="0" err="1"/>
              <a:t>Sopra</a:t>
            </a:r>
            <a:r>
              <a:rPr lang="en-IN" sz="2000" b="1" dirty="0"/>
              <a:t> </a:t>
            </a:r>
            <a:r>
              <a:rPr lang="en-IN" sz="2000" b="1" dirty="0" err="1"/>
              <a:t>Steria</a:t>
            </a:r>
            <a:endParaRPr lang="en-IN" sz="2000" dirty="0"/>
          </a:p>
          <a:p>
            <a:pPr fontAlgn="t"/>
            <a:r>
              <a:rPr lang="en-IN" sz="2000" b="1" dirty="0" err="1"/>
              <a:t>Intellipaat</a:t>
            </a:r>
            <a:endParaRPr lang="en-IN" sz="2000" dirty="0"/>
          </a:p>
          <a:p>
            <a:pPr fontAlgn="t"/>
            <a:r>
              <a:rPr lang="en-IN" sz="2000" b="1" dirty="0" err="1" smtClean="0"/>
              <a:t>Temenos</a:t>
            </a:r>
            <a:endParaRPr lang="en-IN" sz="2000" dirty="0"/>
          </a:p>
          <a:p>
            <a:pPr fontAlgn="t"/>
            <a:r>
              <a:rPr lang="en-IN" sz="2000" b="1" dirty="0" err="1"/>
              <a:t>Microland</a:t>
            </a:r>
            <a:endParaRPr lang="en-IN" sz="2000" dirty="0"/>
          </a:p>
          <a:p>
            <a:pPr fontAlgn="t"/>
            <a:r>
              <a:rPr lang="en-IN" sz="2000" b="1" dirty="0"/>
              <a:t>Eurofins IT Solutions</a:t>
            </a:r>
            <a:endParaRPr lang="en-IN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749022"/>
            <a:ext cx="2088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0000FF"/>
                </a:solidFill>
              </a:rPr>
              <a:t>MAJOR                        IN-CAMPUS</a:t>
            </a:r>
          </a:p>
          <a:p>
            <a:pPr algn="ctr"/>
            <a:r>
              <a:rPr lang="en-IN" sz="2800" b="1" dirty="0">
                <a:solidFill>
                  <a:srgbClr val="0000FF"/>
                </a:solidFill>
              </a:rPr>
              <a:t> RECRUITING COMPANIES</a:t>
            </a:r>
          </a:p>
        </p:txBody>
      </p:sp>
    </p:spTree>
    <p:extLst>
      <p:ext uri="{BB962C8B-B14F-4D97-AF65-F5344CB8AC3E}">
        <p14:creationId xmlns:p14="http://schemas.microsoft.com/office/powerpoint/2010/main" val="2329235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8772E9-6DB8-8886-F334-460F069B0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4" y="526090"/>
            <a:ext cx="3032411" cy="37399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2E105-AF50-382A-C546-7B0E5539B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159" y="519829"/>
            <a:ext cx="3155049" cy="53290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D97BF-3B75-86B6-6BFF-8995EB679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42" y="1211638"/>
            <a:ext cx="1434303" cy="40703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A9532-4372-2330-A709-E6C460029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40" y="2712720"/>
            <a:ext cx="1668780" cy="822960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4E3736-40A2-D168-B2D5-A3E7B944F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300" y="2004705"/>
            <a:ext cx="2339592" cy="532907"/>
          </a:xfrm>
          <a:prstGeom prst="rect">
            <a:avLst/>
          </a:prstGeom>
        </p:spPr>
      </p:pic>
      <p:pic>
        <p:nvPicPr>
          <p:cNvPr id="9" name="Picture 8" descr="Computacenter">
            <a:extLst>
              <a:ext uri="{FF2B5EF4-FFF2-40B4-BE49-F238E27FC236}">
                <a16:creationId xmlns:a16="http://schemas.microsoft.com/office/drawing/2014/main" id="{549775F2-5A95-CFB3-8D35-210504C64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57" y="1266394"/>
            <a:ext cx="1226820" cy="122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TC Infotech">
            <a:extLst>
              <a:ext uri="{FF2B5EF4-FFF2-40B4-BE49-F238E27FC236}">
                <a16:creationId xmlns:a16="http://schemas.microsoft.com/office/drawing/2014/main" id="{89E08EDF-2B0E-B88A-A9DD-37E8633228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53" y="474594"/>
            <a:ext cx="2159167" cy="117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1">
            <a:extLst>
              <a:ext uri="{FF2B5EF4-FFF2-40B4-BE49-F238E27FC236}">
                <a16:creationId xmlns:a16="http://schemas.microsoft.com/office/drawing/2014/main" id="{5D08A5C7-D10B-BA19-46A1-24CE651564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456" y="2678416"/>
            <a:ext cx="1606717" cy="465948"/>
          </a:xfrm>
          <a:prstGeom prst="rect">
            <a:avLst/>
          </a:prstGeom>
        </p:spPr>
      </p:pic>
      <p:pic>
        <p:nvPicPr>
          <p:cNvPr id="12" name="Graphic 14">
            <a:extLst>
              <a:ext uri="{FF2B5EF4-FFF2-40B4-BE49-F238E27FC236}">
                <a16:creationId xmlns:a16="http://schemas.microsoft.com/office/drawing/2014/main" id="{6ACE3E83-C991-E309-9F7D-66F294809F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08394" y="1833008"/>
            <a:ext cx="2924175" cy="438150"/>
          </a:xfrm>
          <a:prstGeom prst="rect">
            <a:avLst/>
          </a:prstGeom>
        </p:spPr>
      </p:pic>
      <p:pic>
        <p:nvPicPr>
          <p:cNvPr id="13" name="Picture 12" descr="Cinepebble">
            <a:extLst>
              <a:ext uri="{FF2B5EF4-FFF2-40B4-BE49-F238E27FC236}">
                <a16:creationId xmlns:a16="http://schemas.microsoft.com/office/drawing/2014/main" id="{32019EAC-6D4F-6E3D-4C0B-400337244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6" y="3512022"/>
            <a:ext cx="944880" cy="94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No photo description available.">
            <a:extLst>
              <a:ext uri="{FF2B5EF4-FFF2-40B4-BE49-F238E27FC236}">
                <a16:creationId xmlns:a16="http://schemas.microsoft.com/office/drawing/2014/main" id="{7EB3F5FD-4510-7824-6A3D-FE3CE3FC68D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19" y="2712720"/>
            <a:ext cx="1135380" cy="113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A147AB-8559-DF2C-197E-EC96BA33A03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6" y="2406511"/>
            <a:ext cx="1200754" cy="1200754"/>
          </a:xfrm>
          <a:prstGeom prst="rect">
            <a:avLst/>
          </a:prstGeom>
        </p:spPr>
      </p:pic>
      <p:pic>
        <p:nvPicPr>
          <p:cNvPr id="16" name="Graphic 23">
            <a:extLst>
              <a:ext uri="{FF2B5EF4-FFF2-40B4-BE49-F238E27FC236}">
                <a16:creationId xmlns:a16="http://schemas.microsoft.com/office/drawing/2014/main" id="{EE0A5105-28E0-C953-85FA-1A214BD873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70256" y="3085642"/>
            <a:ext cx="1424837" cy="378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3E35E4-6BE7-C464-4368-82967DFAED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73" y="3450820"/>
            <a:ext cx="1211580" cy="1211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B80588-81FE-C8DC-3E0B-B66FDB0309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54" y="3841031"/>
            <a:ext cx="237744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phic 30">
            <a:extLst>
              <a:ext uri="{FF2B5EF4-FFF2-40B4-BE49-F238E27FC236}">
                <a16:creationId xmlns:a16="http://schemas.microsoft.com/office/drawing/2014/main" id="{9A2D499A-A786-BB47-4343-3DCDEE24EC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3456" y="4768452"/>
            <a:ext cx="1606932" cy="584339"/>
          </a:xfrm>
          <a:prstGeom prst="rect">
            <a:avLst/>
          </a:prstGeom>
        </p:spPr>
      </p:pic>
      <p:pic>
        <p:nvPicPr>
          <p:cNvPr id="20" name="Graphic 36">
            <a:extLst>
              <a:ext uri="{FF2B5EF4-FFF2-40B4-BE49-F238E27FC236}">
                <a16:creationId xmlns:a16="http://schemas.microsoft.com/office/drawing/2014/main" id="{8308190C-6075-C5BF-0A48-9799442B6F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11164" y="4260131"/>
            <a:ext cx="2042631" cy="504920"/>
          </a:xfrm>
          <a:prstGeom prst="rect">
            <a:avLst/>
          </a:prstGeom>
        </p:spPr>
      </p:pic>
      <p:pic>
        <p:nvPicPr>
          <p:cNvPr id="21" name="Picture 20" descr="1276Purple Cubic Trans 2024 copy">
            <a:extLst>
              <a:ext uri="{FF2B5EF4-FFF2-40B4-BE49-F238E27FC236}">
                <a16:creationId xmlns:a16="http://schemas.microsoft.com/office/drawing/2014/main" id="{B93B8EE1-030B-2A73-D6DE-607909A9FC2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35" y="4768089"/>
            <a:ext cx="308358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Synergetic Software">
            <a:extLst>
              <a:ext uri="{FF2B5EF4-FFF2-40B4-BE49-F238E27FC236}">
                <a16:creationId xmlns:a16="http://schemas.microsoft.com/office/drawing/2014/main" id="{2167DED0-994E-5E9B-9EBF-CB38F48A844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39" y="5606470"/>
            <a:ext cx="3704590" cy="73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Juniper Networks logo in black font">
            <a:extLst>
              <a:ext uri="{FF2B5EF4-FFF2-40B4-BE49-F238E27FC236}">
                <a16:creationId xmlns:a16="http://schemas.microsoft.com/office/drawing/2014/main" id="{71E88F68-2D86-C5D1-B635-0234D387CC5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80" y="5173561"/>
            <a:ext cx="1905000" cy="52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0D37D5-01DA-A123-0E26-11EEBD31A2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92738" y="5820186"/>
            <a:ext cx="20859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93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ing Technologies | Technology Innovation | Accenture Labs">
            <a:extLst>
              <a:ext uri="{FF2B5EF4-FFF2-40B4-BE49-F238E27FC236}">
                <a16:creationId xmlns:a16="http://schemas.microsoft.com/office/drawing/2014/main" id="{B5CE0647-6302-DF93-7B86-6A4A9A847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0" y="757473"/>
            <a:ext cx="1120140" cy="123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isa Home">
            <a:extLst>
              <a:ext uri="{FF2B5EF4-FFF2-40B4-BE49-F238E27FC236}">
                <a16:creationId xmlns:a16="http://schemas.microsoft.com/office/drawing/2014/main" id="{3000917C-27C0-6EE9-F16A-624322D7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87" y="883059"/>
            <a:ext cx="19812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47">
            <a:extLst>
              <a:ext uri="{FF2B5EF4-FFF2-40B4-BE49-F238E27FC236}">
                <a16:creationId xmlns:a16="http://schemas.microsoft.com/office/drawing/2014/main" id="{7539F3E7-3762-41F4-AD29-14181AE4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9976" y="757474"/>
            <a:ext cx="2905889" cy="772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E1FB5-983F-8CCC-FEC1-9191909BF3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6" y="1983545"/>
            <a:ext cx="2965450" cy="117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BM">
            <a:extLst>
              <a:ext uri="{FF2B5EF4-FFF2-40B4-BE49-F238E27FC236}">
                <a16:creationId xmlns:a16="http://schemas.microsoft.com/office/drawing/2014/main" id="{9D19011D-5CA1-F4C6-289B-6BFBEE798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25" y="1448307"/>
            <a:ext cx="1571317" cy="157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iemens logo">
            <a:extLst>
              <a:ext uri="{FF2B5EF4-FFF2-40B4-BE49-F238E27FC236}">
                <a16:creationId xmlns:a16="http://schemas.microsoft.com/office/drawing/2014/main" id="{6ADE0DCB-4684-C7D3-5097-F9B2E83290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310" y="2004541"/>
            <a:ext cx="1601849" cy="160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nfosys logo">
            <a:extLst>
              <a:ext uri="{FF2B5EF4-FFF2-40B4-BE49-F238E27FC236}">
                <a16:creationId xmlns:a16="http://schemas.microsoft.com/office/drawing/2014/main" id="{E46FFE7F-F221-0FC1-F770-A5C347AF2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66" y="3061668"/>
            <a:ext cx="2093806" cy="209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738F51-5ABB-412B-845C-39AD04BF50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561" y="3355959"/>
            <a:ext cx="2403339" cy="579857"/>
          </a:xfrm>
          <a:prstGeom prst="rect">
            <a:avLst/>
          </a:prstGeom>
        </p:spPr>
      </p:pic>
      <p:pic>
        <p:nvPicPr>
          <p:cNvPr id="10" name="Graphic 57">
            <a:extLst>
              <a:ext uri="{FF2B5EF4-FFF2-40B4-BE49-F238E27FC236}">
                <a16:creationId xmlns:a16="http://schemas.microsoft.com/office/drawing/2014/main" id="{8CA80989-931E-C4F2-B509-A95AF59FAD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6778" y="4220001"/>
            <a:ext cx="2905889" cy="384603"/>
          </a:xfrm>
          <a:prstGeom prst="rect">
            <a:avLst/>
          </a:prstGeom>
        </p:spPr>
      </p:pic>
      <p:pic>
        <p:nvPicPr>
          <p:cNvPr id="11" name="Picture 10" descr="Nokia logo">
            <a:extLst>
              <a:ext uri="{FF2B5EF4-FFF2-40B4-BE49-F238E27FC236}">
                <a16:creationId xmlns:a16="http://schemas.microsoft.com/office/drawing/2014/main" id="{477BBA75-77A4-1B93-BFE3-280FF8057A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65" y="470948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isys logo">
            <a:extLst>
              <a:ext uri="{FF2B5EF4-FFF2-40B4-BE49-F238E27FC236}">
                <a16:creationId xmlns:a16="http://schemas.microsoft.com/office/drawing/2014/main" id="{7BB896B9-C769-827B-B4C9-BB87504F49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38" y="4134548"/>
            <a:ext cx="1150620" cy="115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NewJaisa Technologies logo">
            <a:extLst>
              <a:ext uri="{FF2B5EF4-FFF2-40B4-BE49-F238E27FC236}">
                <a16:creationId xmlns:a16="http://schemas.microsoft.com/office/drawing/2014/main" id="{C1875C26-FC26-6EAC-2391-B7F8A0B569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427" y="3800464"/>
            <a:ext cx="1594069" cy="159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phic 66">
            <a:extLst>
              <a:ext uri="{FF2B5EF4-FFF2-40B4-BE49-F238E27FC236}">
                <a16:creationId xmlns:a16="http://schemas.microsoft.com/office/drawing/2014/main" id="{C30A7C7A-9EDA-0264-4FAD-E9E626B135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2963" y="3427392"/>
            <a:ext cx="1446132" cy="482044"/>
          </a:xfrm>
          <a:prstGeom prst="rect">
            <a:avLst/>
          </a:prstGeom>
        </p:spPr>
      </p:pic>
      <p:pic>
        <p:nvPicPr>
          <p:cNvPr id="15" name="Graphic 69">
            <a:extLst>
              <a:ext uri="{FF2B5EF4-FFF2-40B4-BE49-F238E27FC236}">
                <a16:creationId xmlns:a16="http://schemas.microsoft.com/office/drawing/2014/main" id="{032DE3B0-C720-5771-CE53-B77C72AFEC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64434" y="6126763"/>
            <a:ext cx="3513465" cy="470589"/>
          </a:xfrm>
          <a:prstGeom prst="rect">
            <a:avLst/>
          </a:prstGeom>
        </p:spPr>
      </p:pic>
      <p:pic>
        <p:nvPicPr>
          <p:cNvPr id="16" name="Graphic 70">
            <a:extLst>
              <a:ext uri="{FF2B5EF4-FFF2-40B4-BE49-F238E27FC236}">
                <a16:creationId xmlns:a16="http://schemas.microsoft.com/office/drawing/2014/main" id="{CD051271-B5DB-B01C-D97B-E638EF4B7A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29325" y="1774827"/>
            <a:ext cx="2028793" cy="703533"/>
          </a:xfrm>
          <a:prstGeom prst="rect">
            <a:avLst/>
          </a:prstGeom>
        </p:spPr>
      </p:pic>
      <p:pic>
        <p:nvPicPr>
          <p:cNvPr id="17" name="Picture 16" descr="Eurofins  Logo">
            <a:extLst>
              <a:ext uri="{FF2B5EF4-FFF2-40B4-BE49-F238E27FC236}">
                <a16:creationId xmlns:a16="http://schemas.microsoft.com/office/drawing/2014/main" id="{A2CBCB0E-E4E7-1F54-5E0F-8DB0051297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797152"/>
            <a:ext cx="2815874" cy="94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76">
            <a:extLst>
              <a:ext uri="{FF2B5EF4-FFF2-40B4-BE49-F238E27FC236}">
                <a16:creationId xmlns:a16="http://schemas.microsoft.com/office/drawing/2014/main" id="{F2993A20-C04F-BD0E-22C4-C1CE5ED018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85698" y="2710662"/>
            <a:ext cx="2968422" cy="349890"/>
          </a:xfrm>
          <a:prstGeom prst="rect">
            <a:avLst/>
          </a:prstGeom>
        </p:spPr>
      </p:pic>
      <p:pic>
        <p:nvPicPr>
          <p:cNvPr id="19" name="Picture 18" descr="HealthAsyst">
            <a:extLst>
              <a:ext uri="{FF2B5EF4-FFF2-40B4-BE49-F238E27FC236}">
                <a16:creationId xmlns:a16="http://schemas.microsoft.com/office/drawing/2014/main" id="{7C10BADD-6EEB-24D5-8D13-EF3AF783BE2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17" y="750631"/>
            <a:ext cx="2377440" cy="65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Visteon Corporation | Resources &amp; Insights - Media Library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60" y="5733240"/>
            <a:ext cx="1827432" cy="100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001000" cy="5306144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Industry Expert lecture to bridge the gap between industry and Academia</a:t>
            </a: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Symposiums and paper presentations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Seminars and Guest Lectures by eminent Academicians</a:t>
            </a: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More than 4-Industrial visits in each Semester</a:t>
            </a: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In-Plant training/Internships in the industrial sectors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Workshops/Projects on latest technologies</a:t>
            </a: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 collegiate technical fest – Quantum X</a:t>
            </a:r>
            <a:endParaRPr lang="en-US" sz="1800" b="1" dirty="0"/>
          </a:p>
          <a:p>
            <a:pPr algn="just"/>
            <a:endParaRPr lang="en-US" sz="1800" b="1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CO-CURRICULAR ACTIVITIES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/>
          </a:bodyPr>
          <a:lstStyle/>
          <a:p>
            <a:pPr algn="just"/>
            <a:endParaRPr lang="en-US" sz="2800" dirty="0"/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Sports activities (Indoor, Outdoor)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Cultural activities through student clubs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 collegiate national level cultural fest - SARGAM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EXTRA-CURRICULAR ACTIVITIES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Campus connect – parents, employers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Regular visits by Industry experts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Certificate course in Embedded System Design and in VLSI Design 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Certificate course in Management and Leadership </a:t>
            </a:r>
            <a:endParaRPr lang="en-US" sz="2400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INDUSTRY - INSTITUTE INTERACTION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001000" cy="4800600"/>
          </a:xfrm>
        </p:spPr>
        <p:txBody>
          <a:bodyPr>
            <a:normAutofit/>
          </a:bodyPr>
          <a:lstStyle/>
          <a:p>
            <a:pPr algn="just"/>
            <a:endParaRPr lang="en-US" sz="2800" dirty="0"/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Alumni Meet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Alumni talk to students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Alumni interaction with students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Alumni involvement in Board of Studies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Alumni involvement in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student placements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ALUMNI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/>
          </a:bodyPr>
          <a:lstStyle/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Above 90% results in  B.E course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772400" cy="48006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B.E – Electronics &amp; Communication Engineering </a:t>
            </a:r>
          </a:p>
          <a:p>
            <a:pPr algn="just">
              <a:buNone/>
            </a:pP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Offered in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variant Streams</a:t>
            </a:r>
          </a:p>
          <a:p>
            <a:pPr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Regular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Minor degree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Honors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degree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PROGRAMS OFFERED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For  more information please contact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Phone: 080-66297777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 mail: admissionsnhce@newhorizonindia.edu </a:t>
            </a:r>
          </a:p>
          <a:p>
            <a:pPr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Website:  www.newhorizonindia.edu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 us on:</a:t>
            </a:r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  <a:p>
            <a:pPr algn="just"/>
            <a:endParaRPr lang="en-US" sz="1800" b="1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THANK  YOU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42934" y="4600475"/>
            <a:ext cx="1813080" cy="400150"/>
            <a:chOff x="2342934" y="4600475"/>
            <a:chExt cx="1813080" cy="400150"/>
          </a:xfrm>
        </p:grpSpPr>
        <p:pic>
          <p:nvPicPr>
            <p:cNvPr id="4" name="Picture 2" descr="G:\Facebook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42934" y="4600475"/>
              <a:ext cx="400266" cy="40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 descr="G:\twitter_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04801" y="4600475"/>
              <a:ext cx="400266" cy="40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G:\Solid_color_You_Tube_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66668" y="4648200"/>
              <a:ext cx="689346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0" y="1219200"/>
            <a:ext cx="4536504" cy="552216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u="sng" dirty="0">
                <a:latin typeface="Times New Roman" pitchFamily="18" charset="0"/>
                <a:cs typeface="Times New Roman" pitchFamily="18" charset="0"/>
              </a:rPr>
              <a:t>Semester II (Physics cycle)</a:t>
            </a:r>
          </a:p>
          <a:p>
            <a:pPr marL="173038" indent="-173038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Applied Mathematics for Engineers - II</a:t>
            </a:r>
          </a:p>
          <a:p>
            <a:pPr marL="173038" indent="-173038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Physics for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Engineers</a:t>
            </a:r>
          </a:p>
          <a:p>
            <a:pPr marL="173038" indent="-173038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Physics for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Engineers Lab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lvl="0" indent="-173038"/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Introduction to </a:t>
            </a:r>
            <a:r>
              <a:rPr lang="en-US" sz="2000" dirty="0" smtClean="0">
                <a:latin typeface="Times New Roman" panose="02020603050405020304" pitchFamily="18" charset="0"/>
                <a:cs typeface="Times New Roman" pitchFamily="18" charset="0"/>
              </a:rPr>
              <a:t>Mechanical </a:t>
            </a: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Engineering</a:t>
            </a:r>
          </a:p>
          <a:p>
            <a:pPr marL="173038" indent="-173038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in C</a:t>
            </a:r>
          </a:p>
          <a:p>
            <a:pPr marL="173038" indent="-173038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Lab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AI and Applications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UHV and Indian Ethos</a:t>
            </a:r>
          </a:p>
          <a:p>
            <a:pPr marL="173038" indent="-173038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skills in English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/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Samskrithika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Kannada /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Balake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Kannada</a:t>
            </a:r>
          </a:p>
          <a:p>
            <a:pPr marL="173038" indent="-173038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Inter-Disciplinary Project Based Learning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ECE - COURSE STRUCTURE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5496" y="1219200"/>
            <a:ext cx="4464496" cy="552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just">
              <a:spcBef>
                <a:spcPct val="20000"/>
              </a:spcBef>
            </a:pPr>
            <a:r>
              <a:rPr lang="en-US" sz="2000" b="1" u="sng" dirty="0">
                <a:latin typeface="Times New Roman" pitchFamily="18" charset="0"/>
                <a:cs typeface="Times New Roman" pitchFamily="18" charset="0"/>
              </a:rPr>
              <a:t>Semester I (Chemistry cycle)</a:t>
            </a: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Applied Mathematics for Engineers - I</a:t>
            </a: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Applied Chemistry for </a:t>
            </a:r>
            <a:r>
              <a:rPr lang="en-US" sz="2000" dirty="0" smtClean="0">
                <a:latin typeface="Times New Roman" panose="02020603050405020304" pitchFamily="18" charset="0"/>
                <a:cs typeface="Times New Roman" pitchFamily="18" charset="0"/>
              </a:rPr>
              <a:t>Engineers</a:t>
            </a:r>
          </a:p>
          <a:p>
            <a:pPr marL="173038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Applied Chemistry </a:t>
            </a:r>
            <a:r>
              <a:rPr lang="en-US" sz="2000" dirty="0" smtClean="0">
                <a:latin typeface="Times New Roman" panose="02020603050405020304" pitchFamily="18" charset="0"/>
                <a:cs typeface="Times New Roman" pitchFamily="18" charset="0"/>
              </a:rPr>
              <a:t>Lab for </a:t>
            </a: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Engineers</a:t>
            </a: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itchFamily="18" charset="0"/>
              </a:rPr>
              <a:t>Introduction to Electrical Engineering</a:t>
            </a:r>
            <a:endParaRPr lang="en-US" sz="20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itchFamily="18" charset="0"/>
              </a:rPr>
              <a:t>Elements of Electronics and Communication Engineering</a:t>
            </a:r>
          </a:p>
          <a:p>
            <a:pPr marL="173038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Elements of Electronics and Communication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itchFamily="18" charset="0"/>
              </a:rPr>
              <a:t>Engineering Lab</a:t>
            </a:r>
            <a:endParaRPr lang="en-US" sz="20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itchFamily="18" charset="0"/>
              </a:rPr>
              <a:t>Computer </a:t>
            </a: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Aided Engineering Drawing</a:t>
            </a: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itchFamily="18" charset="0"/>
              </a:rPr>
              <a:t>AI-Powered Communicative </a:t>
            </a: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English </a:t>
            </a:r>
          </a:p>
          <a:p>
            <a:pPr marL="173038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Constitution of India and Professional Ethics</a:t>
            </a:r>
          </a:p>
          <a:p>
            <a:pPr marL="173038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Environment and Disaster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1520" y="1295400"/>
            <a:ext cx="4235896" cy="537396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200" b="1" u="sng" dirty="0">
                <a:latin typeface="Times New Roman" pitchFamily="18" charset="0"/>
                <a:cs typeface="Times New Roman" pitchFamily="18" charset="0"/>
              </a:rPr>
              <a:t>Semester III</a:t>
            </a:r>
          </a:p>
          <a:p>
            <a:pPr marL="173038" lvl="0" indent="-173038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Methods and Transforms  </a:t>
            </a:r>
          </a:p>
          <a:p>
            <a:pPr marL="173038" lvl="0" indent="-173038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Electronic Circuits</a:t>
            </a:r>
          </a:p>
          <a:p>
            <a:pPr marL="173038" lvl="0" indent="-173038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Electronic Circuits Lab</a:t>
            </a:r>
          </a:p>
          <a:p>
            <a:pPr marL="173038" lvl="0" indent="-173038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 Circuits</a:t>
            </a:r>
          </a:p>
          <a:p>
            <a:pPr marL="173038" lvl="0" indent="-173038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 Circuits Lab</a:t>
            </a:r>
          </a:p>
          <a:p>
            <a:pPr marL="173038" lvl="0" indent="-173038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Signals and Systems</a:t>
            </a:r>
          </a:p>
          <a:p>
            <a:pPr marL="173038" lvl="0" indent="-173038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 and Analysis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lvl="0" indent="-173038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Enhancement Course - III</a:t>
            </a:r>
          </a:p>
          <a:p>
            <a:pPr marL="173038" lvl="0" indent="-173038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Thinking and Fabrication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lvl="0" indent="-173038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Non-credit Mandatory Course (NSS/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/Yoga)</a:t>
            </a: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 STRUCTURE (NEP - 160 credits)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01480" y="1219200"/>
            <a:ext cx="4191000" cy="5450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lvl="0" indent="-342900" algn="just">
              <a:spcBef>
                <a:spcPct val="20000"/>
              </a:spcBef>
            </a:pPr>
            <a:r>
              <a:rPr lang="en-US" sz="2000" b="1" u="sng" dirty="0">
                <a:latin typeface="Times New Roman" pitchFamily="18" charset="0"/>
                <a:cs typeface="Times New Roman" pitchFamily="18" charset="0"/>
              </a:rPr>
              <a:t>Semester IV</a:t>
            </a: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Numerical, Complex Analysis and Probability Theory</a:t>
            </a: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System Design using HDL </a:t>
            </a:r>
          </a:p>
          <a:p>
            <a:pPr marL="173038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System Design using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HDL Lab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Digital Signal Processing</a:t>
            </a: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Digital Signal Processing Lab</a:t>
            </a: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Microprocessors &amp;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Microcontrollers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Microprocessors &amp; Microcontrollers Lab  </a:t>
            </a: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Professional Elective Course -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73038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Enhancement Course - IV</a:t>
            </a:r>
          </a:p>
          <a:p>
            <a:pPr marL="173038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Human Values &amp; Life Skills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lvl="0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Mini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Project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73038" indent="-173038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Non-credit Mandatory Course (NSS/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/Yoga)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1520" y="1164704"/>
            <a:ext cx="4187708" cy="550465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u="sng" dirty="0">
                <a:latin typeface="Times New Roman" pitchFamily="18" charset="0"/>
                <a:cs typeface="Times New Roman" pitchFamily="18" charset="0"/>
              </a:rPr>
              <a:t>Semester V</a:t>
            </a:r>
          </a:p>
          <a:p>
            <a:pPr lvl="0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Operations Research and Management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Communication Systems - I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Communication Systems - I Lab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CMOS VLSI Design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CMOS VLSI Design Lab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Professional Elective Course - I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Methodology and IPR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and Creative Thinking Skills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Studies 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Mini project - II</a:t>
            </a: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Non-credit Mandatory Course (NSS/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/Yoga)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 STRUCTURE (NEP - 160 credits)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066800"/>
            <a:ext cx="4012774" cy="5602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just">
              <a:spcBef>
                <a:spcPct val="20000"/>
              </a:spcBef>
            </a:pPr>
            <a:r>
              <a:rPr lang="en-US" sz="2000" b="1" u="sng" dirty="0">
                <a:latin typeface="Times New Roman" pitchFamily="18" charset="0"/>
                <a:cs typeface="Times New Roman" pitchFamily="18" charset="0"/>
              </a:rPr>
              <a:t>Semester VI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Embedded System Design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Embedded System Design Lab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Communication Systems - II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Communication Systems - II Lab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Essentials of Cyber Security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Professional Elective Course - II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Project Phase - I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Problem Solving Skills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Enhancement Course - V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Industrial Open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Elective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- I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Non-credit Mandatory Course (NSS/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/Yoga)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81616"/>
            <a:ext cx="4038600" cy="3959552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000" b="1" u="sng" dirty="0">
                <a:latin typeface="Times New Roman" pitchFamily="18" charset="0"/>
                <a:cs typeface="Times New Roman" pitchFamily="18" charset="0"/>
              </a:rPr>
              <a:t>Semester VII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Wireless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Wireless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Communication Lab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Computer Vision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Computer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Vision Lab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Coding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and Cryptography</a:t>
            </a:r>
          </a:p>
          <a:p>
            <a:pPr lvl="0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Project Phase - II 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Scientific Foundations of Health </a:t>
            </a:r>
          </a:p>
          <a:p>
            <a:pPr lvl="0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Industrial Open Elective -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3400" y="169476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 STRUCTURE (NEP - 160 credits)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48200" y="981616"/>
            <a:ext cx="3956248" cy="273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just">
              <a:spcBef>
                <a:spcPct val="20000"/>
              </a:spcBef>
            </a:pPr>
            <a:r>
              <a:rPr lang="en-US" sz="2000" b="1" u="sng" dirty="0">
                <a:latin typeface="Times New Roman" pitchFamily="18" charset="0"/>
                <a:cs typeface="Times New Roman" pitchFamily="18" charset="0"/>
              </a:rPr>
              <a:t>Semester VIII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Professional Elective Course - III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Professional Elective Course -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IV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Internship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Indian Knowledge Systems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LIST OF INDUSTRIAL OPEN ELECTIVES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5496" y="980728"/>
            <a:ext cx="46805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Data Analytics using R Programming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Robotic Process Automation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SAP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Product Life Cycle Management</a:t>
            </a:r>
          </a:p>
          <a:p>
            <a:pPr marL="342900" indent="-342900" algn="just" fontAlgn="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Industry 4.0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Schneider - Industrial Automation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CISCO - Routing and Switching-1 </a:t>
            </a:r>
          </a:p>
        </p:txBody>
      </p:sp>
      <p:sp>
        <p:nvSpPr>
          <p:cNvPr id="3" name="Rectangle 2"/>
          <p:cNvSpPr/>
          <p:nvPr/>
        </p:nvSpPr>
        <p:spPr>
          <a:xfrm>
            <a:off x="4716016" y="980728"/>
            <a:ext cx="42484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CISCO - Routing and Switching-2</a:t>
            </a:r>
          </a:p>
          <a:p>
            <a:pPr marL="342900" indent="-342900" algn="just" fontAlgn="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5G Mobile Communication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 fontAlgn="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VLSI Physical Design-1</a:t>
            </a:r>
          </a:p>
          <a:p>
            <a:pPr marL="342900" indent="-342900" algn="just" fontAlgn="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VLSI Physical Design-2</a:t>
            </a:r>
          </a:p>
          <a:p>
            <a:pPr marL="342900" indent="-342900" algn="just" fontAlgn="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Juniper Network Operating System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 fontAlgn="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Advanced Networking</a:t>
            </a:r>
          </a:p>
          <a:p>
            <a:pPr marL="342900" indent="-342900" algn="just" fontAlgn="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QNX - Embedded Programming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ECE - CENTRES OF EXCELLENCE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2200" y="1371600"/>
            <a:ext cx="665650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ideas and Student mentoring by Industry experts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opportunities with guidance to Students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training to Faculties and Students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engineering Placement offers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in Curriculum Development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with Industry experts on courses offered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lectures and Workshops presented by Industry experts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to real Industry Environment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52450" y="2204864"/>
            <a:ext cx="1219200" cy="1062036"/>
          </a:xfrm>
          <a:prstGeom prst="roundRect">
            <a:avLst>
              <a:gd name="adj" fmla="val 10000"/>
            </a:avLst>
          </a:prstGeom>
          <a:blipFill rotWithShape="1">
            <a:blip r:embed="rId2" cstate="print"/>
            <a:stretch>
              <a:fillRect/>
            </a:stretch>
          </a:blipFill>
        </p:spPr>
        <p:style>
          <a:lnRef idx="1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431525"/>
            <a:ext cx="1333500" cy="1158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4623975"/>
            <a:ext cx="1333500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89560"/>
      </p:ext>
    </p:extLst>
  </p:cSld>
  <p:clrMapOvr>
    <a:masterClrMapping/>
  </p:clrMapOvr>
</p:sld>
</file>

<file path=ppt/theme/theme1.xml><?xml version="1.0" encoding="utf-8"?>
<a:theme xmlns:a="http://schemas.openxmlformats.org/drawingml/2006/main" name="E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ECE</Template>
  <TotalTime>9234</TotalTime>
  <Words>1162</Words>
  <Application>Microsoft Office PowerPoint</Application>
  <PresentationFormat>On-screen Show (4:3)</PresentationFormat>
  <Paragraphs>308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Times New Roman</vt:lpstr>
      <vt:lpstr>Wingdings</vt:lpstr>
      <vt:lpstr>ECE</vt:lpstr>
      <vt:lpstr>PowerPoint Presentation</vt:lpstr>
      <vt:lpstr>HoD’s Profile</vt:lpstr>
      <vt:lpstr>PROGRAMS OFFERED</vt:lpstr>
      <vt:lpstr>ECE - COURSE STRUCTURE</vt:lpstr>
      <vt:lpstr>COURSE STRUCTURE (NEP - 160 credits)</vt:lpstr>
      <vt:lpstr>COURSE STRUCTURE (NEP - 160 credits)</vt:lpstr>
      <vt:lpstr>COURSE STRUCTURE (NEP - 160 credits)</vt:lpstr>
      <vt:lpstr>LIST OF INDUSTRIAL OPEN ELECTIVES</vt:lpstr>
      <vt:lpstr>ECE - CENTRES OF EXCELLENCE</vt:lpstr>
      <vt:lpstr>CISCO – CENTRE OF EXCELLENCE</vt:lpstr>
      <vt:lpstr>CAPGEMINI – VLSI CENTRE OF EXCELLENCE</vt:lpstr>
      <vt:lpstr>CAPGEMINI – 5G CENTRE OF EXCELLENCE</vt:lpstr>
      <vt:lpstr>DEPARTMENT OF ECE : HDL LAB</vt:lpstr>
      <vt:lpstr>DEPARTMENT OF ECE : DSP LAB</vt:lpstr>
      <vt:lpstr>DEPARTMENT OF ECE : COMMUNICATION LAB</vt:lpstr>
      <vt:lpstr>DEPARTMENT OF ECE : EMBEDDED SYSTEM DESIGN LAB</vt:lpstr>
      <vt:lpstr>STRENGTHS OF THE DEPARTMENT</vt:lpstr>
      <vt:lpstr>PowerPoint Presentation</vt:lpstr>
      <vt:lpstr>PowerPoint Presentation</vt:lpstr>
      <vt:lpstr>STUDENT MENTORING &amp; OTHER KEY DIFFERENTIATORS</vt:lpstr>
      <vt:lpstr>PLACEMENT THROUGH VALUE-ADDED TRAINING </vt:lpstr>
      <vt:lpstr>PowerPoint Presentation</vt:lpstr>
      <vt:lpstr>PowerPoint Presentation</vt:lpstr>
      <vt:lpstr>PowerPoint Presentation</vt:lpstr>
      <vt:lpstr>CO-CURRICULAR ACTIVITIES</vt:lpstr>
      <vt:lpstr>EXTRA-CURRICULAR ACTIVITIES</vt:lpstr>
      <vt:lpstr>INDUSTRY - INSTITUTE INTERACTION</vt:lpstr>
      <vt:lpstr>ALUMNI</vt:lpstr>
      <vt:lpstr>RESULTS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Acc</dc:creator>
  <cp:lastModifiedBy>ADMIN</cp:lastModifiedBy>
  <cp:revision>382</cp:revision>
  <dcterms:created xsi:type="dcterms:W3CDTF">2019-01-08T07:14:43Z</dcterms:created>
  <dcterms:modified xsi:type="dcterms:W3CDTF">2026-01-09T10:39:31Z</dcterms:modified>
</cp:coreProperties>
</file>